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4" r:id="rId2"/>
    <p:sldId id="256" r:id="rId3"/>
    <p:sldId id="266" r:id="rId4"/>
    <p:sldId id="267" r:id="rId5"/>
    <p:sldId id="268" r:id="rId6"/>
    <p:sldId id="269" r:id="rId7"/>
    <p:sldId id="276" r:id="rId8"/>
    <p:sldId id="270" r:id="rId9"/>
    <p:sldId id="271" r:id="rId10"/>
    <p:sldId id="273" r:id="rId11"/>
    <p:sldId id="274" r:id="rId12"/>
    <p:sldId id="275" r:id="rId13"/>
    <p:sldId id="277" r:id="rId14"/>
    <p:sldId id="278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88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3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37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6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90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1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26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8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1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5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0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68CE-39DD-4817-AE7F-47A44B2C48C9}" type="datetimeFigureOut">
              <a:rPr lang="en-US" smtClean="0"/>
              <a:pPr/>
              <a:t>7/6/2015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9BCBB-1D71-4B98-8DC1-CE0DB98EE8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ukrainesig.coordinator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ewishgen.org/Ukraine/default.asp" TargetMode="External"/><Relationship Id="rId2" Type="http://schemas.openxmlformats.org/officeDocument/2006/relationships/hyperlink" Target="mailto:Ukrainesig.coordinator@gmail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987425"/>
            <a:ext cx="7791450" cy="488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24,000 pages of documents from Kiev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762" y="1345721"/>
            <a:ext cx="10517038" cy="48312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Kiev province Tax List (Box Tax), 1886-1890</a:t>
            </a:r>
          </a:p>
          <a:p>
            <a:r>
              <a:rPr lang="en-US" dirty="0" smtClean="0"/>
              <a:t>Kiev Jewish Workers, 1899; 1927-1933</a:t>
            </a:r>
          </a:p>
          <a:p>
            <a:r>
              <a:rPr lang="en-US" dirty="0" err="1" smtClean="0"/>
              <a:t>Uman</a:t>
            </a:r>
            <a:r>
              <a:rPr lang="en-US" dirty="0" smtClean="0"/>
              <a:t> district Registry of Foreign Passports, 1891-1892</a:t>
            </a:r>
          </a:p>
          <a:p>
            <a:r>
              <a:rPr lang="en-US" dirty="0" err="1" smtClean="0"/>
              <a:t>Uman</a:t>
            </a:r>
            <a:r>
              <a:rPr lang="en-US" dirty="0" smtClean="0"/>
              <a:t> district Army/Recruits, 1875</a:t>
            </a:r>
          </a:p>
          <a:p>
            <a:r>
              <a:rPr lang="en-US" dirty="0" err="1" smtClean="0"/>
              <a:t>Uman</a:t>
            </a:r>
            <a:r>
              <a:rPr lang="en-US" dirty="0" smtClean="0"/>
              <a:t> district Census, in </a:t>
            </a:r>
            <a:r>
              <a:rPr lang="en-US" dirty="0" err="1" smtClean="0"/>
              <a:t>Zvenigorodka</a:t>
            </a:r>
            <a:r>
              <a:rPr lang="en-US" dirty="0" smtClean="0"/>
              <a:t> district Census, 1818</a:t>
            </a:r>
          </a:p>
          <a:p>
            <a:r>
              <a:rPr lang="en-US" dirty="0" err="1" smtClean="0"/>
              <a:t>Uman</a:t>
            </a:r>
            <a:r>
              <a:rPr lang="en-US" dirty="0" smtClean="0"/>
              <a:t> district Census,  1818; 1850; 1858; 1859</a:t>
            </a:r>
          </a:p>
          <a:p>
            <a:r>
              <a:rPr lang="en-US" dirty="0" smtClean="0"/>
              <a:t>Kiev district Census, 1811; 1816; 1818; 1834; 1859; 1861-1862</a:t>
            </a:r>
          </a:p>
          <a:p>
            <a:r>
              <a:rPr lang="en-US" dirty="0" smtClean="0"/>
              <a:t>Kiev province Census, 1816; 1818; 1839; 1861</a:t>
            </a:r>
          </a:p>
          <a:p>
            <a:r>
              <a:rPr lang="en-US" dirty="0" smtClean="0"/>
              <a:t>Kiev district Census, 1858</a:t>
            </a:r>
          </a:p>
          <a:p>
            <a:r>
              <a:rPr lang="en-US" dirty="0" smtClean="0"/>
              <a:t>Kiev </a:t>
            </a:r>
            <a:r>
              <a:rPr lang="en-US" dirty="0" err="1" smtClean="0"/>
              <a:t>Kahal</a:t>
            </a:r>
            <a:r>
              <a:rPr lang="en-US" dirty="0" smtClean="0"/>
              <a:t>/Jewish Community Records , 1834; 1902-1920</a:t>
            </a:r>
          </a:p>
          <a:p>
            <a:r>
              <a:rPr lang="en-US" dirty="0" err="1" smtClean="0"/>
              <a:t>Uman</a:t>
            </a:r>
            <a:r>
              <a:rPr lang="en-US" dirty="0" smtClean="0"/>
              <a:t> Je</a:t>
            </a:r>
          </a:p>
          <a:p>
            <a:r>
              <a:rPr lang="en-US" dirty="0" err="1" smtClean="0"/>
              <a:t>Ladyzhinka</a:t>
            </a:r>
            <a:r>
              <a:rPr lang="en-US" dirty="0" smtClean="0"/>
              <a:t> (</a:t>
            </a:r>
            <a:r>
              <a:rPr lang="en-US" dirty="0" err="1" smtClean="0"/>
              <a:t>Uman</a:t>
            </a:r>
            <a:r>
              <a:rPr lang="en-US" dirty="0" smtClean="0"/>
              <a:t> district) Census (List of Merchants), 1858wish Workers (List of Merchants), 1858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From </a:t>
            </a:r>
            <a:r>
              <a:rPr lang="en-US" u="sng" dirty="0" err="1" smtClean="0"/>
              <a:t>Ternopil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Records of incomes and expenditures in the religious society of </a:t>
            </a:r>
            <a:r>
              <a:rPr lang="en-US" dirty="0" err="1" smtClean="0"/>
              <a:t>Shumsk</a:t>
            </a:r>
            <a:r>
              <a:rPr lang="en-US" dirty="0" smtClean="0"/>
              <a:t>  (lists), 1877</a:t>
            </a:r>
          </a:p>
          <a:p>
            <a:r>
              <a:rPr lang="en-US" dirty="0" smtClean="0"/>
              <a:t>Records of donations to the religious society of </a:t>
            </a:r>
            <a:r>
              <a:rPr lang="en-US" dirty="0" err="1" smtClean="0"/>
              <a:t>Shapovolska</a:t>
            </a:r>
            <a:r>
              <a:rPr lang="en-US" dirty="0" smtClean="0"/>
              <a:t> school in </a:t>
            </a:r>
            <a:r>
              <a:rPr lang="en-US" dirty="0" err="1" smtClean="0"/>
              <a:t>Kremenets</a:t>
            </a:r>
            <a:r>
              <a:rPr lang="en-US" dirty="0" smtClean="0"/>
              <a:t> (lists), 1882, 17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 of members of religious school in </a:t>
            </a:r>
            <a:r>
              <a:rPr lang="en-US" dirty="0" err="1" smtClean="0"/>
              <a:t>Belozerka</a:t>
            </a:r>
            <a:r>
              <a:rPr lang="en-US" dirty="0" smtClean="0"/>
              <a:t>, 1895, 9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Census of </a:t>
            </a:r>
            <a:r>
              <a:rPr lang="en-US" dirty="0" err="1" smtClean="0"/>
              <a:t>Kremenets</a:t>
            </a:r>
            <a:r>
              <a:rPr lang="en-US" dirty="0" smtClean="0"/>
              <a:t>, </a:t>
            </a:r>
            <a:r>
              <a:rPr lang="ru-RU" dirty="0" smtClean="0"/>
              <a:t>1926, 1047 к.</a:t>
            </a:r>
            <a:endParaRPr lang="en-US" dirty="0" smtClean="0"/>
          </a:p>
          <a:p>
            <a:r>
              <a:rPr lang="en-US" dirty="0" smtClean="0"/>
              <a:t>Census of </a:t>
            </a:r>
            <a:r>
              <a:rPr lang="en-US" dirty="0" err="1" smtClean="0"/>
              <a:t>Shumsk</a:t>
            </a:r>
            <a:r>
              <a:rPr lang="en-US" dirty="0" smtClean="0"/>
              <a:t>, </a:t>
            </a:r>
            <a:r>
              <a:rPr lang="ru-RU" dirty="0" smtClean="0"/>
              <a:t>1927, 102 к.</a:t>
            </a:r>
            <a:endParaRPr lang="en-US" dirty="0" smtClean="0"/>
          </a:p>
          <a:p>
            <a:r>
              <a:rPr lang="en-US" dirty="0" smtClean="0"/>
              <a:t> Records of draftees of 1906, of </a:t>
            </a:r>
            <a:r>
              <a:rPr lang="en-US" dirty="0" err="1" smtClean="0"/>
              <a:t>Kremenets</a:t>
            </a:r>
            <a:r>
              <a:rPr lang="en-US" dirty="0" smtClean="0"/>
              <a:t>, 1927, 72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Records of the members of the merchants’ Union in </a:t>
            </a:r>
            <a:r>
              <a:rPr lang="en-US" dirty="0" err="1" smtClean="0"/>
              <a:t>Kremenets</a:t>
            </a:r>
            <a:r>
              <a:rPr lang="en-US" dirty="0" smtClean="0"/>
              <a:t>, 1933, 124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of the voters to </a:t>
            </a:r>
            <a:r>
              <a:rPr lang="en-US" dirty="0" err="1" smtClean="0"/>
              <a:t>Kremenets</a:t>
            </a:r>
            <a:r>
              <a:rPr lang="en-US" dirty="0" smtClean="0"/>
              <a:t> trade chamber, [1934], 91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of the owners of private businesses in </a:t>
            </a:r>
            <a:r>
              <a:rPr lang="en-US" dirty="0" err="1" smtClean="0"/>
              <a:t>Kremenets</a:t>
            </a:r>
            <a:r>
              <a:rPr lang="en-US" dirty="0" smtClean="0"/>
              <a:t> district, 1934-35, 90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of craftsmen  illegally working in </a:t>
            </a:r>
            <a:r>
              <a:rPr lang="en-US" dirty="0" err="1" smtClean="0"/>
              <a:t>Kremenets</a:t>
            </a:r>
            <a:r>
              <a:rPr lang="en-US" dirty="0" smtClean="0"/>
              <a:t>, 1936, 29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Lists of the owners of private businesses in </a:t>
            </a:r>
            <a:r>
              <a:rPr lang="en-US" dirty="0" err="1" smtClean="0"/>
              <a:t>Kremenets</a:t>
            </a:r>
            <a:r>
              <a:rPr lang="en-US" dirty="0" smtClean="0"/>
              <a:t> district , 1936, 16 </a:t>
            </a:r>
            <a:r>
              <a:rPr lang="ru-RU" dirty="0" smtClean="0"/>
              <a:t>к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Records of divorces between Jews in </a:t>
            </a:r>
            <a:r>
              <a:rPr lang="en-US" dirty="0" err="1" smtClean="0"/>
              <a:t>Belozerka</a:t>
            </a:r>
            <a:r>
              <a:rPr lang="en-US" dirty="0" smtClean="0"/>
              <a:t>, 1880-82, 1885-90, </a:t>
            </a:r>
            <a:r>
              <a:rPr lang="ru-RU" dirty="0" smtClean="0"/>
              <a:t>1896, 1899-1911, 1913-1915, 273 к.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Metrical records for </a:t>
            </a:r>
            <a:r>
              <a:rPr lang="en-US" sz="2800" b="1" u="sng" dirty="0" err="1" smtClean="0"/>
              <a:t>Letichev</a:t>
            </a:r>
            <a:r>
              <a:rPr lang="en-US" sz="2800" b="1" u="sng" dirty="0" smtClean="0"/>
              <a:t> district, from </a:t>
            </a:r>
            <a:r>
              <a:rPr lang="en-US" sz="2800" b="1" u="sng" dirty="0" err="1" smtClean="0"/>
              <a:t>Khmielnitsky</a:t>
            </a:r>
            <a:r>
              <a:rPr lang="en-US" sz="2800" b="1" u="sng" dirty="0" smtClean="0"/>
              <a:t> archives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excerpts from the record books of Jews' births and marriages in </a:t>
            </a:r>
            <a:r>
              <a:rPr lang="en-US" dirty="0" err="1" smtClean="0"/>
              <a:t>Letichiv</a:t>
            </a:r>
            <a:r>
              <a:rPr lang="en-US" dirty="0" smtClean="0"/>
              <a:t> district in 1848.</a:t>
            </a:r>
          </a:p>
          <a:p>
            <a:r>
              <a:rPr lang="en-US" dirty="0" smtClean="0"/>
              <a:t> records of Jews' births, deaths, marriages and divorces in </a:t>
            </a:r>
            <a:r>
              <a:rPr lang="en-US" dirty="0" err="1" smtClean="0"/>
              <a:t>Letichiv</a:t>
            </a:r>
            <a:r>
              <a:rPr lang="en-US" dirty="0" smtClean="0"/>
              <a:t> in 1841.</a:t>
            </a:r>
          </a:p>
          <a:p>
            <a:r>
              <a:rPr lang="en-US" dirty="0" smtClean="0"/>
              <a:t> records of Jews' births, marriages and deaths in </a:t>
            </a:r>
            <a:r>
              <a:rPr lang="en-US" dirty="0" err="1" smtClean="0"/>
              <a:t>Medzhitozh</a:t>
            </a:r>
            <a:r>
              <a:rPr lang="en-US" dirty="0" smtClean="0"/>
              <a:t> in 1842.</a:t>
            </a:r>
          </a:p>
          <a:p>
            <a:r>
              <a:rPr lang="en-US" dirty="0" smtClean="0"/>
              <a:t> records of Jews' births, marriages and divorces in </a:t>
            </a:r>
            <a:r>
              <a:rPr lang="en-US" dirty="0" err="1" smtClean="0"/>
              <a:t>Letichiv</a:t>
            </a:r>
            <a:r>
              <a:rPr lang="en-US" dirty="0" smtClean="0"/>
              <a:t> in 1842.</a:t>
            </a:r>
          </a:p>
          <a:p>
            <a:r>
              <a:rPr lang="en-US" dirty="0" smtClean="0"/>
              <a:t> Records of Jews' births, deaths, marriages, divorces in </a:t>
            </a:r>
            <a:r>
              <a:rPr lang="en-US" dirty="0" err="1" smtClean="0"/>
              <a:t>Letichiv</a:t>
            </a:r>
            <a:r>
              <a:rPr lang="en-US" dirty="0" smtClean="0"/>
              <a:t> district in 1844</a:t>
            </a:r>
          </a:p>
          <a:p>
            <a:r>
              <a:rPr lang="en-US" dirty="0" smtClean="0"/>
              <a:t>Records of Jews' deaths in </a:t>
            </a:r>
            <a:r>
              <a:rPr lang="en-US" dirty="0" err="1" smtClean="0"/>
              <a:t>Letichiv</a:t>
            </a:r>
            <a:r>
              <a:rPr lang="en-US" dirty="0" smtClean="0"/>
              <a:t>, </a:t>
            </a:r>
            <a:r>
              <a:rPr lang="en-US" dirty="0" err="1" smtClean="0"/>
              <a:t>Butsnevets</a:t>
            </a:r>
            <a:r>
              <a:rPr lang="en-US" dirty="0" smtClean="0"/>
              <a:t> and </a:t>
            </a:r>
            <a:r>
              <a:rPr lang="en-US" dirty="0" err="1" smtClean="0"/>
              <a:t>Skitovka</a:t>
            </a:r>
            <a:r>
              <a:rPr lang="en-US" dirty="0" smtClean="0"/>
              <a:t> in 1847</a:t>
            </a:r>
          </a:p>
          <a:p>
            <a:r>
              <a:rPr lang="en-US" dirty="0" smtClean="0"/>
              <a:t>Records of Jews' births, deaths, marriages and divorces in </a:t>
            </a:r>
            <a:r>
              <a:rPr lang="en-US" dirty="0" err="1" smtClean="0"/>
              <a:t>Letichiv</a:t>
            </a:r>
            <a:r>
              <a:rPr lang="en-US" dirty="0" smtClean="0"/>
              <a:t> in1847</a:t>
            </a:r>
          </a:p>
          <a:p>
            <a:r>
              <a:rPr lang="en-US" dirty="0" smtClean="0"/>
              <a:t>Records of births (in Russian and Jewish dialects) in </a:t>
            </a:r>
            <a:r>
              <a:rPr lang="en-US" dirty="0" err="1" smtClean="0"/>
              <a:t>Medzhibizh</a:t>
            </a:r>
            <a:r>
              <a:rPr lang="en-US" dirty="0" smtClean="0"/>
              <a:t> in 1850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Drum roll…new acquisitions from….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From Zhitomir archives</a:t>
            </a:r>
          </a:p>
          <a:p>
            <a:r>
              <a:rPr lang="en-US" dirty="0" smtClean="0"/>
              <a:t>Zhitomir – m 1851-1868</a:t>
            </a:r>
          </a:p>
          <a:p>
            <a:r>
              <a:rPr lang="en-US" dirty="0" err="1" smtClean="0"/>
              <a:t>Ivnitsa</a:t>
            </a:r>
            <a:r>
              <a:rPr lang="en-US" dirty="0" smtClean="0"/>
              <a:t> – m 1858-1863</a:t>
            </a:r>
          </a:p>
          <a:p>
            <a:r>
              <a:rPr lang="en-US" dirty="0" err="1" smtClean="0"/>
              <a:t>Leshchin</a:t>
            </a:r>
            <a:r>
              <a:rPr lang="en-US" dirty="0"/>
              <a:t> </a:t>
            </a:r>
            <a:r>
              <a:rPr lang="en-US" dirty="0" smtClean="0"/>
              <a:t>– b 1854-1862</a:t>
            </a:r>
          </a:p>
          <a:p>
            <a:r>
              <a:rPr lang="en-US" dirty="0" err="1" smtClean="0"/>
              <a:t>Ianushpol</a:t>
            </a:r>
            <a:r>
              <a:rPr lang="en-US" dirty="0" smtClean="0"/>
              <a:t> – b 1854-1862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From </a:t>
            </a:r>
            <a:r>
              <a:rPr lang="en-US" b="1" dirty="0" err="1"/>
              <a:t>Ternopil</a:t>
            </a:r>
            <a:r>
              <a:rPr lang="en-US" b="1" dirty="0"/>
              <a:t> archives </a:t>
            </a:r>
          </a:p>
          <a:p>
            <a:r>
              <a:rPr lang="en-US" dirty="0" err="1"/>
              <a:t>Bereżce</a:t>
            </a:r>
            <a:r>
              <a:rPr lang="en-US" dirty="0"/>
              <a:t> – div 1881-1914</a:t>
            </a:r>
          </a:p>
          <a:p>
            <a:r>
              <a:rPr lang="en-US" dirty="0" err="1"/>
              <a:t>Wyszogródek</a:t>
            </a:r>
            <a:r>
              <a:rPr lang="en-US" dirty="0"/>
              <a:t> – div 1882-1904, 1914</a:t>
            </a:r>
          </a:p>
          <a:p>
            <a:r>
              <a:rPr lang="en-US" dirty="0" err="1"/>
              <a:t>Katerburg</a:t>
            </a:r>
            <a:r>
              <a:rPr lang="en-US" dirty="0"/>
              <a:t> – div 1878-1915</a:t>
            </a:r>
          </a:p>
          <a:p>
            <a:r>
              <a:rPr lang="en-US" dirty="0" err="1"/>
              <a:t>Krzemieniec</a:t>
            </a:r>
            <a:r>
              <a:rPr lang="en-US" dirty="0"/>
              <a:t>  - b </a:t>
            </a:r>
            <a:r>
              <a:rPr lang="en-US" dirty="0" smtClean="0"/>
              <a:t>1874, 1879; div 1889</a:t>
            </a:r>
            <a:endParaRPr lang="en-US" dirty="0"/>
          </a:p>
          <a:p>
            <a:r>
              <a:rPr lang="en-US" dirty="0" err="1"/>
              <a:t>Łanowce</a:t>
            </a:r>
            <a:r>
              <a:rPr lang="en-US" dirty="0"/>
              <a:t> – div 1878-83, 1897-99, 1910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7908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Nowy</a:t>
            </a:r>
            <a:r>
              <a:rPr lang="en-US" dirty="0" smtClean="0"/>
              <a:t> </a:t>
            </a:r>
            <a:r>
              <a:rPr lang="en-US" dirty="0" err="1" smtClean="0"/>
              <a:t>Oleksiniec</a:t>
            </a:r>
            <a:r>
              <a:rPr lang="en-US" dirty="0" smtClean="0"/>
              <a:t> – div 1882-1914; d 1896-97, 1899-1906</a:t>
            </a:r>
          </a:p>
          <a:p>
            <a:r>
              <a:rPr lang="en-US" dirty="0" err="1"/>
              <a:t>Poczajów</a:t>
            </a:r>
            <a:r>
              <a:rPr lang="en-US" dirty="0"/>
              <a:t> </a:t>
            </a:r>
            <a:r>
              <a:rPr lang="en-US" dirty="0" err="1" smtClean="0"/>
              <a:t>Nowy</a:t>
            </a:r>
            <a:r>
              <a:rPr lang="en-US" dirty="0" smtClean="0"/>
              <a:t> div 1889-96, 1904-09; d 1878-87, 1890-1911</a:t>
            </a:r>
          </a:p>
          <a:p>
            <a:r>
              <a:rPr lang="en-US" dirty="0" err="1" smtClean="0"/>
              <a:t>Szumsk</a:t>
            </a:r>
            <a:r>
              <a:rPr lang="en-US" dirty="0" smtClean="0"/>
              <a:t> div 1884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From </a:t>
            </a:r>
            <a:r>
              <a:rPr lang="en-US" b="1" dirty="0" smtClean="0"/>
              <a:t>Rivne archives</a:t>
            </a:r>
            <a:endParaRPr lang="en-US" b="1" dirty="0"/>
          </a:p>
          <a:p>
            <a:r>
              <a:rPr lang="en-US" dirty="0" err="1" smtClean="0"/>
              <a:t>Kostopol</a:t>
            </a:r>
            <a:r>
              <a:rPr lang="en-US" dirty="0" smtClean="0"/>
              <a:t> b &amp; d 1934, 1836; b 1930-31; d 1929, 1932; div 1932; m 1961</a:t>
            </a:r>
          </a:p>
          <a:p>
            <a:r>
              <a:rPr lang="en-US" dirty="0" err="1"/>
              <a:t>Stepań</a:t>
            </a:r>
            <a:r>
              <a:rPr lang="en-US" dirty="0"/>
              <a:t> </a:t>
            </a:r>
            <a:r>
              <a:rPr lang="en-US" dirty="0" smtClean="0"/>
              <a:t> m1874, 1887, 1891, 1898; d 1879, 1882-85 , 1894-95; b 1899</a:t>
            </a:r>
          </a:p>
          <a:p>
            <a:r>
              <a:rPr lang="en-US" dirty="0" err="1"/>
              <a:t>Derażne</a:t>
            </a:r>
            <a:r>
              <a:rPr lang="en-US" dirty="0"/>
              <a:t> </a:t>
            </a:r>
            <a:r>
              <a:rPr lang="en-US" dirty="0" smtClean="0"/>
              <a:t>b 1843, 1907; 1847, 1855; d 1864, 1913, 1915; div 1885, 1889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37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Ludwipol</a:t>
            </a:r>
            <a:r>
              <a:rPr lang="en-US" dirty="0"/>
              <a:t> </a:t>
            </a:r>
            <a:r>
              <a:rPr lang="en-US" dirty="0" smtClean="0"/>
              <a:t>d 1863, 1865, 1877, 1891; m 1863-64, 1891, 1894, 1896; b 1881</a:t>
            </a:r>
          </a:p>
          <a:p>
            <a:r>
              <a:rPr lang="en-US" dirty="0" err="1" smtClean="0"/>
              <a:t>Berezno</a:t>
            </a:r>
            <a:r>
              <a:rPr lang="en-US" dirty="0" smtClean="0"/>
              <a:t> m 1888-1889, 1924-38; d 1888; div 1923-1926; b 1931; b &amp; m 1917-1924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….and much more from </a:t>
            </a:r>
            <a:r>
              <a:rPr lang="en-US" dirty="0" err="1" smtClean="0"/>
              <a:t>Khmelnytski</a:t>
            </a:r>
            <a:r>
              <a:rPr lang="en-US" dirty="0" smtClean="0"/>
              <a:t> </a:t>
            </a:r>
            <a:r>
              <a:rPr lang="en-US" dirty="0" smtClean="0"/>
              <a:t>archives – the census records that were previously thought lost in the </a:t>
            </a:r>
            <a:r>
              <a:rPr lang="en-US" smtClean="0"/>
              <a:t>Kaminetz-Podolsky</a:t>
            </a:r>
            <a:r>
              <a:rPr lang="en-US" dirty="0" smtClean="0"/>
              <a:t> archive fire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386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3525" y="1449238"/>
            <a:ext cx="843663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B0F0"/>
                </a:solidFill>
              </a:rPr>
              <a:t>Dr. Janette Silverman</a:t>
            </a:r>
            <a:r>
              <a:rPr lang="en-US" sz="3200" b="1" dirty="0" smtClean="0">
                <a:solidFill>
                  <a:srgbClr val="00B0F0"/>
                </a:solidFill>
              </a:rPr>
              <a:t/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en-US" sz="3200" dirty="0" err="1" smtClean="0">
                <a:solidFill>
                  <a:srgbClr val="00B0F0"/>
                </a:solidFill>
              </a:rPr>
              <a:t>JewishGen</a:t>
            </a:r>
            <a:r>
              <a:rPr lang="en-US" sz="3200" dirty="0" smtClean="0">
                <a:solidFill>
                  <a:srgbClr val="00B0F0"/>
                </a:solidFill>
              </a:rPr>
              <a:t> Ukraine-SIG Coordinator</a:t>
            </a:r>
          </a:p>
          <a:p>
            <a:r>
              <a:rPr lang="en-US" sz="3200" b="1" dirty="0" smtClean="0">
                <a:solidFill>
                  <a:srgbClr val="00B0F0"/>
                </a:solidFill>
              </a:rPr>
              <a:t/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en-US" sz="3200" dirty="0" smtClean="0">
                <a:solidFill>
                  <a:srgbClr val="00B0F0"/>
                </a:solidFill>
                <a:hlinkClick r:id="rId2"/>
              </a:rPr>
              <a:t>ukrainesig.coordinator@gmail.com</a:t>
            </a:r>
            <a:endParaRPr lang="en-US" sz="3200" dirty="0" smtClean="0">
              <a:solidFill>
                <a:srgbClr val="00B0F0"/>
              </a:solidFill>
            </a:endParaRPr>
          </a:p>
          <a:p>
            <a:r>
              <a:rPr lang="en-US" sz="3200" dirty="0" smtClean="0">
                <a:solidFill>
                  <a:srgbClr val="00B0F0"/>
                </a:solidFill>
              </a:rPr>
              <a:t>http://www.jewishgen.org/Ukraine/default.asp</a:t>
            </a:r>
            <a:r>
              <a:rPr lang="en-US" sz="3200" b="1" dirty="0" smtClean="0">
                <a:solidFill>
                  <a:srgbClr val="00B0F0"/>
                </a:solidFill>
              </a:rPr>
              <a:t/>
            </a:r>
            <a:br>
              <a:rPr lang="en-US" sz="3200" b="1" dirty="0" smtClean="0">
                <a:solidFill>
                  <a:srgbClr val="00B0F0"/>
                </a:solidFill>
              </a:rPr>
            </a:br>
            <a:r>
              <a:rPr lang="en-US" sz="2000" b="1" dirty="0" smtClean="0">
                <a:solidFill>
                  <a:srgbClr val="00B0F0"/>
                </a:solidFill>
              </a:rPr>
              <a:t>https://www.facebook.com/pages/Ukraine-SIG/180102942060505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1273" y="374074"/>
            <a:ext cx="10286999" cy="606829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8000" b="1" dirty="0" smtClean="0">
                <a:solidFill>
                  <a:srgbClr val="FF0000"/>
                </a:solidFill>
              </a:rPr>
              <a:t>UKRAINESIG 2014-2015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 smtClean="0"/>
              <a:t>Dr. Janette </a:t>
            </a:r>
            <a:r>
              <a:rPr lang="en-US" sz="4000" b="1" dirty="0"/>
              <a:t>Silverman, Ukraine SIG </a:t>
            </a:r>
            <a:r>
              <a:rPr lang="en-US" sz="4000" b="1" dirty="0" smtClean="0"/>
              <a:t>Coordinator</a:t>
            </a:r>
            <a:br>
              <a:rPr lang="en-US" sz="4000" b="1" dirty="0" smtClean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u="sng" dirty="0" smtClean="0">
                <a:hlinkClick r:id="rId2"/>
              </a:rPr>
              <a:t>Ukrainesig.coordinator@gmail.com</a:t>
            </a:r>
            <a:r>
              <a:rPr lang="en-US" sz="4000" b="1" u="sng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u="sng" dirty="0">
                <a:hlinkClick r:id="rId3"/>
              </a:rPr>
              <a:t>http://www.jewishgen.org/Ukraine/default.asp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81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799080" y="933892"/>
          <a:ext cx="6593840" cy="4990215"/>
        </p:xfrm>
        <a:graphic>
          <a:graphicData uri="http://schemas.openxmlformats.org/drawingml/2006/table">
            <a:tbl>
              <a:tblPr/>
              <a:tblGrid>
                <a:gridCol w="1425575"/>
                <a:gridCol w="742950"/>
                <a:gridCol w="971550"/>
                <a:gridCol w="971550"/>
                <a:gridCol w="899795"/>
                <a:gridCol w="899795"/>
                <a:gridCol w="682625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TOWN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RECORD TYPE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YEAR(S)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SOURCE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# OF RECORDS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Marriage/Divorce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Priluki / Pryluky / {-1051731}/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פּרילוקי /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Прилуки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1855-1859, 1861, 1863-1868, 1871-1873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FHL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SACU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1822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1856-1859, 1862-863, 1865-1866, 1868-1869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FHL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222222"/>
                          </a:solidFill>
                          <a:latin typeface="Calibri"/>
                          <a:ea typeface="Calibri"/>
                          <a:cs typeface="Times New Roman"/>
                        </a:rPr>
                        <a:t>SACU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Zaslavl / Izyaslav / {-1040503} 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זאַסלעוו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/ Изяслав</a:t>
                      </a:r>
                      <a:r>
                        <a:rPr lang="en-US" sz="900">
                          <a:latin typeface="Georgia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1845-1851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ZaSAVO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1848-1851, 1853-1865, 1867-1881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Times New Roman"/>
                          <a:cs typeface="Times New Roman"/>
                        </a:rPr>
                        <a:t>ZaSAVO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6353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Mogilev-Podolskiy /  Mohyliv-Podil's'kyy /  {-1046905} 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מאָלעװ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מאָהילעװ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/ Могилёв-Подольский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CAHJP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CHJP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Nikolayev /Mikolayiv/ {-1047644} /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מיקאָלײַעווע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/ Николаев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1878, 1889-1895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Arial"/>
                        </a:rPr>
                        <a:t>FHC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Arial"/>
                        </a:rPr>
                        <a:t>NKKR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4311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1876, 1877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Arial"/>
                        </a:rPr>
                        <a:t>FHC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Calibri"/>
                          <a:cs typeface="Arial"/>
                        </a:rPr>
                        <a:t>NKKR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845316" y="681129"/>
          <a:ext cx="6501367" cy="5495741"/>
        </p:xfrm>
        <a:graphic>
          <a:graphicData uri="http://schemas.openxmlformats.org/drawingml/2006/table">
            <a:tbl>
              <a:tblPr/>
              <a:tblGrid>
                <a:gridCol w="1405582"/>
                <a:gridCol w="732531"/>
                <a:gridCol w="957925"/>
                <a:gridCol w="957925"/>
                <a:gridCol w="887176"/>
                <a:gridCol w="887176"/>
                <a:gridCol w="673052"/>
              </a:tblGrid>
              <a:tr h="17687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Smiela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Smila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/ {-1054390} /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Смела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1840, 1846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SACO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294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1846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56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Belaya Tserkov /  Belaya Tserkov   /{-1035624}/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שוואַרץ־טומאה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/ Белая Церковь 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1850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FHC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TsDIAU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138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7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56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Ignatovka / Hnativka / {-   } 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אנטבקה</a:t>
                      </a:r>
                      <a:r>
                        <a:rPr lang="en-US" sz="1100">
                          <a:latin typeface="Calibri"/>
                          <a:ea typeface="Calibri"/>
                          <a:cs typeface="Arial"/>
                        </a:rPr>
                        <a:t>    / 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Игнатовка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FHC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TsDIAU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15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FHC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Arial"/>
                          <a:ea typeface="Calibri"/>
                          <a:cs typeface="Times New Roman"/>
                        </a:rPr>
                        <a:t>TsDIAU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36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43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Zinkov / Zinkov / {-1060918} / 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זינקעוו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/ Зиньков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1839, 1849-1850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latin typeface="Calibri"/>
                          <a:ea typeface="Times New Roman"/>
                          <a:cs typeface="Times New Roman"/>
                        </a:rPr>
                        <a:t>ZiRK</a:t>
                      </a: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341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1849-1850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Byshev / Byshev / {-1036778} / Бышев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1855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FHC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TsDIAU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Makarov / Makarov / { -1045481} / Макаров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7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1854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FHC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TsDIAU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89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72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Chernigov / Chernihiv  / {-1037057} / Чернігів / </a:t>
                      </a:r>
                      <a:r>
                        <a:rPr lang="en-US" sz="1100">
                          <a:latin typeface="Arial"/>
                          <a:ea typeface="Calibri"/>
                          <a:cs typeface="Times New Roman"/>
                        </a:rPr>
                        <a:t>וועיִנרעשט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Deaths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1881, 1906-1908, 1913-1915, 1917-1918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1,833</a:t>
                      </a:r>
                    </a:p>
                  </a:txBody>
                  <a:tcPr marL="67618" marR="67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799080" y="2890836"/>
          <a:ext cx="6593840" cy="1076326"/>
        </p:xfrm>
        <a:graphic>
          <a:graphicData uri="http://schemas.openxmlformats.org/drawingml/2006/table">
            <a:tbl>
              <a:tblPr/>
              <a:tblGrid>
                <a:gridCol w="1425575"/>
                <a:gridCol w="742950"/>
                <a:gridCol w="971550"/>
                <a:gridCol w="971550"/>
                <a:gridCol w="899795"/>
                <a:gridCol w="899795"/>
                <a:gridCol w="682625"/>
              </a:tblGrid>
              <a:tr h="0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Odessa /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Odesa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100" dirty="0" err="1">
                          <a:latin typeface="Calibri"/>
                          <a:ea typeface="Calibri"/>
                          <a:cs typeface="Times New Roman"/>
                        </a:rPr>
                        <a:t>Оде́са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 / </a:t>
                      </a:r>
                      <a:r>
                        <a:rPr lang="en-US" sz="1100" b="1" dirty="0">
                          <a:latin typeface="Calibri"/>
                          <a:ea typeface="Calibri"/>
                          <a:cs typeface="Times New Roman"/>
                        </a:rPr>
                        <a:t>{</a:t>
                      </a:r>
                      <a:r>
                        <a:rPr lang="en-US" sz="1100" dirty="0">
                          <a:latin typeface="Calibri"/>
                          <a:ea typeface="Calibri"/>
                          <a:cs typeface="Times New Roman"/>
                        </a:rPr>
                        <a:t>-1049092}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Births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1878-1881, 1882-1889, 1891, 1894, 1896-1897, 1900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/>
                          <a:cs typeface="Times New Roman"/>
                        </a:rPr>
                        <a:t>SAOR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56,029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55274"/>
            <a:ext cx="6096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From the 1837 records: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Mitava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881 entries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Libava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73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Vindava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130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Goldingen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377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Gazenpot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588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Grobin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15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Polangen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67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Tuckum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33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Pilten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96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Jakobshtat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76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Bausk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994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Fridrikhshtadt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u="sng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From the 1840 records: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Mitava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 881 entries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Libava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76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Vindava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Goldingen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173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Gazenpot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616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Grobin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14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Polangen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Tuckum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11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Pilten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Jakobshtat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62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Bausk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686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•	</a:t>
            </a:r>
            <a:r>
              <a:rPr lang="en-US" sz="1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Fridrikhshtat</a:t>
            </a:r>
            <a:r>
              <a:rPr lang="en-US" sz="1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: 10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08030" y="408690"/>
            <a:ext cx="9379491" cy="609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June 2015 Report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Translations received awaiting proofreading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Chernigov Film 2101468: Volume 679-10/1308 Deaths 1906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Chernigov Film 2101469: Volume 679-10/1308 Deaths 1908, 1899,1913, 1914, 1915,  1917,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Priluki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2423892 item 8 1860: 85 deaths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Priluki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2423892 item 9 1870: birth records 56 girls and 67boys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Odessa 1877: 1,995 births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Films scanned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Kerch: 2008421 items 1-3: 671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Kerch: 2041505 items 60, 61: 84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Simferopol: 2041506 items 15, 16, 17: 440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Kozelets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2392160 items 1 and 2: 120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Smela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2289444 items 1-16: 710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Priluki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2423899 items 9-20: 473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Simferopol 2041505 items 62, 63: 132 images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Translations submitted to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JewishGen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Odessa birth indexes: 56,029 lines from 1878-1889, 1891, 1894, 1896-1897, 1900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Ship Manifest Re-Indexing project begun: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Bratslav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Documents Acquired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Book of Jewish Life in Ukraine: Expeditions, Monuments and Finds.  Published 1994 in St. Petersburg.  Chief Editor V.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Dimschitz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114 pages in Russian and English.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750" y="271463"/>
            <a:ext cx="5524500" cy="631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9711" y="414068"/>
            <a:ext cx="4930221" cy="64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710</Words>
  <Application>Microsoft Office PowerPoint</Application>
  <PresentationFormat>Widescreen</PresentationFormat>
  <Paragraphs>219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  UKRAINESIG 2014-2015 Dr. Janette Silverman, Ukraine SIG Coordinator  Ukrainesig.coordinator@gmail.com  http://www.jewishgen.org/Ukraine/default.asp  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24,000 pages of documents from Kiev:</vt:lpstr>
      <vt:lpstr>From Ternopil</vt:lpstr>
      <vt:lpstr>Metrical records for Letichev district, from Khmielnitsky archives</vt:lpstr>
      <vt:lpstr>Drum roll…new acquisitions from….</vt:lpstr>
      <vt:lpstr>Continuation…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UKRAINESIG: WHAT IS IT AND WHAT DOES IT INCLUDE?  Dr. Janette Silverman, Ukraine SIG Coordinator  Ukrainesig.coordinator@janette-silverman.org http://www.jewishgen.org/Ukraine/default.asp</dc:title>
  <dc:creator>Janette Silverman</dc:creator>
  <cp:lastModifiedBy>Janette Silverman</cp:lastModifiedBy>
  <cp:revision>21</cp:revision>
  <dcterms:created xsi:type="dcterms:W3CDTF">2015-06-11T17:25:36Z</dcterms:created>
  <dcterms:modified xsi:type="dcterms:W3CDTF">2015-07-06T07:15:56Z</dcterms:modified>
</cp:coreProperties>
</file>